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51" r:id="rId2"/>
    <p:sldMasterId id="2147484069" r:id="rId3"/>
    <p:sldMasterId id="2147484087" r:id="rId4"/>
    <p:sldMasterId id="2147483774" r:id="rId5"/>
    <p:sldMasterId id="2147484105" r:id="rId6"/>
    <p:sldMasterId id="2147484123" r:id="rId7"/>
    <p:sldMasterId id="2147484141" r:id="rId8"/>
    <p:sldMasterId id="2147483674" r:id="rId9"/>
  </p:sldMasterIdLst>
  <p:notesMasterIdLst>
    <p:notesMasterId r:id="rId20"/>
  </p:notesMasterIdLst>
  <p:sldIdLst>
    <p:sldId id="267" r:id="rId10"/>
    <p:sldId id="270" r:id="rId11"/>
    <p:sldId id="265" r:id="rId12"/>
    <p:sldId id="269" r:id="rId13"/>
    <p:sldId id="271" r:id="rId14"/>
    <p:sldId id="262" r:id="rId15"/>
    <p:sldId id="263" r:id="rId16"/>
    <p:sldId id="264" r:id="rId17"/>
    <p:sldId id="266" r:id="rId18"/>
    <p:sldId id="274" r:id="rId19"/>
  </p:sldIdLst>
  <p:sldSz cx="9144000" cy="5143500" type="screen16x9"/>
  <p:notesSz cx="6797675" cy="9872663"/>
  <p:custDataLst>
    <p:tags r:id="rId21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pos="30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279">
          <p15:clr>
            <a:srgbClr val="A4A3A4"/>
          </p15:clr>
        </p15:guide>
        <p15:guide id="9" orient="horz" pos="1077">
          <p15:clr>
            <a:srgbClr val="A4A3A4"/>
          </p15:clr>
        </p15:guide>
        <p15:guide id="10" orient="horz" pos="1435">
          <p15:clr>
            <a:srgbClr val="A4A3A4"/>
          </p15:clr>
        </p15:guide>
        <p15:guide id="11" orient="horz" pos="2180">
          <p15:clr>
            <a:srgbClr val="A4A3A4"/>
          </p15:clr>
        </p15:guide>
        <p15:guide id="12" orient="horz" pos="634">
          <p15:clr>
            <a:srgbClr val="A4A3A4"/>
          </p15:clr>
        </p15:guide>
        <p15:guide id="13" orient="horz" pos="373">
          <p15:clr>
            <a:srgbClr val="A4A3A4"/>
          </p15:clr>
        </p15:guide>
        <p15:guide id="14" orient="horz" pos="214">
          <p15:clr>
            <a:srgbClr val="A4A3A4"/>
          </p15:clr>
        </p15:guide>
        <p15:guide id="15" orient="horz" pos="2896">
          <p15:clr>
            <a:srgbClr val="A4A3A4"/>
          </p15:clr>
        </p15:guide>
        <p15:guide id="16" orient="horz" pos="209">
          <p15:clr>
            <a:srgbClr val="A4A3A4"/>
          </p15:clr>
        </p15:guide>
        <p15:guide id="17" orient="horz" pos="808">
          <p15:clr>
            <a:srgbClr val="A4A3A4"/>
          </p15:clr>
        </p15:guide>
        <p15:guide id="18" orient="horz" pos="1076">
          <p15:clr>
            <a:srgbClr val="A4A3A4"/>
          </p15:clr>
        </p15:guide>
        <p15:guide id="19" orient="horz" pos="1635">
          <p15:clr>
            <a:srgbClr val="A4A3A4"/>
          </p15:clr>
        </p15:guide>
        <p15:guide id="20" pos="5465">
          <p15:clr>
            <a:srgbClr val="A4A3A4"/>
          </p15:clr>
        </p15:guide>
        <p15:guide id="21" pos="2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EA9B2"/>
    <a:srgbClr val="00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Objects="1">
      <p:cViewPr varScale="1">
        <p:scale>
          <a:sx n="112" d="100"/>
          <a:sy n="112" d="100"/>
        </p:scale>
        <p:origin x="336" y="72"/>
      </p:cViewPr>
      <p:guideLst>
        <p:guide orient="horz" pos="845"/>
        <p:guide pos="7378"/>
        <p:guide orient="horz" pos="482"/>
        <p:guide orient="horz" pos="300"/>
        <p:guide pos="302"/>
        <p:guide orient="horz" pos="3861"/>
        <p:guide orient="horz" pos="279"/>
        <p:guide orient="horz" pos="1077"/>
        <p:guide orient="horz" pos="1435"/>
        <p:guide orient="horz" pos="2180"/>
        <p:guide orient="horz" pos="634"/>
        <p:guide orient="horz" pos="373"/>
        <p:guide orient="horz" pos="214"/>
        <p:guide orient="horz" pos="2896"/>
        <p:guide orient="horz" pos="209"/>
        <p:guide orient="horz" pos="808"/>
        <p:guide orient="horz" pos="1076"/>
        <p:guide orient="horz" pos="1635"/>
        <p:guide pos="5465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34136-BABD-4DF0-84CF-1CCDFEC848AD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00A65-0C78-4ECF-B073-5F4A2B2C52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3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NJP: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00A65-0C78-4ECF-B073-5F4A2B2C52F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jpeg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6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44743342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28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874932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0356008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679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61764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52919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44505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18030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6350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0601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409623910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6993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9566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99257479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1644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4348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205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057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26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462625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449638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1767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288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25468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54834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6369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36702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8535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9211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2689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6939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89992295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681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26040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73624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501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709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8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72052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3776576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0451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accent2"/>
                </a:solidFill>
              </a:rPr>
              <a:t>Aerospace</a:t>
            </a:r>
            <a:endParaRPr lang="en-GB" sz="1500" b="1" cap="all" baseline="0" dirty="0">
              <a:solidFill>
                <a:schemeClr val="accent2"/>
              </a:solidFill>
            </a:endParaRP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235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tx2"/>
                </a:solidFill>
              </a:rPr>
              <a:t>Aerospace</a:t>
            </a:r>
            <a:endParaRPr lang="en-GB" sz="1500" b="1" cap="all" baseline="0" dirty="0">
              <a:solidFill>
                <a:schemeClr val="tx2"/>
              </a:solidFill>
            </a:endParaRP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  <p:pic>
        <p:nvPicPr>
          <p:cNvPr id="9" name="Picture 8" descr="HFW_Standard_RGB_Dark_Blu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0000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7148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55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accent4"/>
                </a:solidFill>
              </a:rPr>
              <a:t>Aerospace</a:t>
            </a:r>
            <a:endParaRPr lang="en-GB" sz="1500" b="1" cap="all" baseline="0" dirty="0">
              <a:solidFill>
                <a:schemeClr val="accent4"/>
              </a:solidFill>
            </a:endParaRP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  <p:pic>
        <p:nvPicPr>
          <p:cNvPr id="9" name="Picture 8" descr="HFW_Standard_RGB_Light_Blu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0000" y="324000"/>
            <a:ext cx="89724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4862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398961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3989612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HFW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8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accent3"/>
                </a:solidFill>
              </a:rPr>
              <a:t>Aerospace</a:t>
            </a:r>
            <a:endParaRPr lang="en-GB" sz="1500" b="1" cap="all" baseline="0" dirty="0">
              <a:solidFill>
                <a:schemeClr val="accent3"/>
              </a:solidFill>
            </a:endParaRPr>
          </a:p>
        </p:txBody>
      </p:sp>
      <p:pic>
        <p:nvPicPr>
          <p:cNvPr id="8" name="Picture 7" descr="HFW_Standard_RGB_Oran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  <p:pic>
        <p:nvPicPr>
          <p:cNvPr id="9" name="Picture 8" descr="HFW_Standard_RGB_Gree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9569" y="324000"/>
            <a:ext cx="897750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8596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83295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427723542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124024270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3794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70491066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33960214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L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9580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L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72626395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13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Light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292166257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Contact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99" y="1695509"/>
            <a:ext cx="4896000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99" y="2581726"/>
            <a:ext cx="4896000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15688" y="1282700"/>
            <a:ext cx="21600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0456" y="3543069"/>
            <a:ext cx="2384147" cy="7920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200" cap="none" baseline="0">
                <a:solidFill>
                  <a:schemeClr val="bg1"/>
                </a:solidFill>
              </a:defRPr>
            </a:lvl1pPr>
            <a:lvl2pPr>
              <a:defRPr sz="1200"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02451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1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1" y="1695509"/>
            <a:ext cx="5337123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337123" cy="1241822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94572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94572" y="2448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6336" y="1278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96336" y="2443957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94572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994572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596336" y="3132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596336" y="4302000"/>
            <a:ext cx="1368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377044669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Contacts v2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6F3-4062-4264-BCED-24F96BE05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0" y="1695509"/>
            <a:ext cx="5409132" cy="861884"/>
          </a:xfrm>
        </p:spPr>
        <p:txBody>
          <a:bodyPr anchor="t" anchorCtr="0"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456A4-DB87-47C6-8DA2-7148FB87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01" y="2581726"/>
            <a:ext cx="5409132" cy="638096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6" name="SectorBox"/>
          <p:cNvSpPr txBox="1"/>
          <p:nvPr userDrawn="1"/>
        </p:nvSpPr>
        <p:spPr>
          <a:xfrm>
            <a:off x="350999" y="1242000"/>
            <a:ext cx="3989613" cy="300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500" b="1" cap="all" baseline="0">
                <a:solidFill>
                  <a:schemeClr val="bg1"/>
                </a:solidFill>
              </a:rPr>
              <a:t>Aerospace</a:t>
            </a:r>
            <a:endParaRPr lang="en-GB" sz="1500" b="1" cap="all" baseline="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0363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3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60359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60359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60355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60355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60352" y="3276000"/>
            <a:ext cx="10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660352" y="4446000"/>
            <a:ext cx="1512000" cy="48397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cap="none" baseline="0">
                <a:solidFill>
                  <a:schemeClr val="bg1"/>
                </a:solidFill>
              </a:defRPr>
            </a:lvl1pPr>
            <a:lvl2pPr>
              <a:defRPr sz="800" baseline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– ALL CAPS</a:t>
            </a:r>
            <a:br>
              <a:rPr lang="en-US" dirty="0"/>
            </a:br>
            <a:r>
              <a:rPr lang="en-US" dirty="0"/>
              <a:t>T: XX XXXX </a:t>
            </a:r>
            <a:r>
              <a:rPr lang="en-US" dirty="0" err="1"/>
              <a:t>XXXX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E: name@hfw.com</a:t>
            </a:r>
          </a:p>
        </p:txBody>
      </p:sp>
    </p:spTree>
    <p:extLst>
      <p:ext uri="{BB962C8B-B14F-4D97-AF65-F5344CB8AC3E}">
        <p14:creationId xmlns:p14="http://schemas.microsoft.com/office/powerpoint/2010/main" val="106691687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845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057958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  Jakarta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767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3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185760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28977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31147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28672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87660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1431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5221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2674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1844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76721154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3552948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1080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28977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19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36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75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56151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  Jakarta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74782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64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69328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47488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90233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71314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1525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0683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3786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0938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43828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72458832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36302030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75902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4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620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824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99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885627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760654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  Jakarta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66067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30501"/>
            <a:ext cx="901795" cy="5464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07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49434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37604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2083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110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8403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7204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8675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6521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8818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214800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67705" y="1008000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68602839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214800" y="1006474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69141301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4703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696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8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649596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9" y="324117"/>
            <a:ext cx="901795" cy="546444"/>
          </a:xfrm>
          <a:prstGeom prst="rect">
            <a:avLst/>
          </a:prstGeom>
        </p:spPr>
      </p:pic>
      <p:sp>
        <p:nvSpPr>
          <p:cNvPr id="3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  Jakarta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35231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81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6806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39505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13952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26472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76577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6771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7492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9975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8487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88860600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5080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3811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3218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59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357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31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nd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0363" y="3795713"/>
            <a:ext cx="8424862" cy="801687"/>
          </a:xfrm>
        </p:spPr>
        <p:txBody>
          <a:bodyPr/>
          <a:lstStyle>
            <a:lvl1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1pPr>
            <a:lvl2pPr indent="0">
              <a:spcAft>
                <a:spcPts val="400"/>
              </a:spcAft>
              <a:defRPr sz="800" cap="none" baseline="0">
                <a:solidFill>
                  <a:schemeClr val="bg1"/>
                </a:solidFill>
              </a:defRPr>
            </a:lvl2pPr>
            <a:lvl3pPr indent="0">
              <a:spcAft>
                <a:spcPts val="400"/>
              </a:spcAft>
              <a:defRPr lang="en-GB" sz="80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indent="0">
              <a:spcAft>
                <a:spcPts val="400"/>
              </a:spcAft>
              <a:buNone/>
              <a:defRPr lang="en-US" sz="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394434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disclaimer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6000"/>
            <a:ext cx="8496000" cy="199583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enter thank you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isclaimerTextBox"/>
          <p:cNvSpPr/>
          <p:nvPr userDrawn="1"/>
        </p:nvSpPr>
        <p:spPr>
          <a:xfrm>
            <a:off x="359568" y="3428896"/>
            <a:ext cx="8424863" cy="16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b" anchorCtr="0"/>
          <a:lstStyle/>
          <a:p>
            <a:pPr>
              <a:spcAft>
                <a:spcPts val="400"/>
              </a:spcAft>
            </a:pPr>
            <a:r>
              <a:rPr lang="en-GB" sz="800" dirty="0"/>
              <a:t>© 2018 Holman Fenwick Willan LLP. All rights reserved</a:t>
            </a:r>
          </a:p>
          <a:p>
            <a:pPr>
              <a:spcAft>
                <a:spcPts val="400"/>
              </a:spcAft>
            </a:pPr>
            <a:r>
              <a:rPr lang="en-GB" sz="800" dirty="0"/>
              <a:t>Whilst every care has been taken to ensure the accuracy of this information </a:t>
            </a:r>
            <a:br>
              <a:rPr lang="en-GB" sz="800" dirty="0"/>
            </a:br>
            <a:r>
              <a:rPr lang="en-GB" sz="800" dirty="0"/>
              <a:t>at the time of publication, the information is intended as guidance only.</a:t>
            </a:r>
          </a:p>
          <a:p>
            <a:pPr>
              <a:spcAft>
                <a:spcPts val="1000"/>
              </a:spcAft>
            </a:pPr>
            <a:r>
              <a:rPr lang="en-GB" sz="800" dirty="0"/>
              <a:t>It should not be considered as legal advice.</a:t>
            </a:r>
          </a:p>
          <a:p>
            <a:pPr algn="just">
              <a:spcAft>
                <a:spcPts val="400"/>
              </a:spcAft>
            </a:pPr>
            <a:r>
              <a:rPr lang="en-GB" sz="800" dirty="0"/>
              <a:t>Beirut   Brussels   Dubai   Geneva   Hong Kong   Houston   Kuwait   London   Melbourne   Paris   Perth   Piraeus   Riyadh   São Paulo   Shanghai   Singapore   Sydney</a:t>
            </a:r>
            <a:br>
              <a:rPr lang="en-GB" sz="800" dirty="0"/>
            </a:b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2455245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BB4A-B23E-4751-AAB1-6F1456055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708" y="1707655"/>
            <a:ext cx="7886700" cy="887908"/>
          </a:xfrm>
        </p:spPr>
        <p:txBody>
          <a:bodyPr anchor="t" anchorCtr="0"/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2456-E026-4E64-8183-EC1BA33A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708" y="2595563"/>
            <a:ext cx="7886700" cy="263779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82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000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12314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900"/>
              </a:spcAft>
              <a:defRPr sz="2000"/>
            </a:lvl1pPr>
            <a:lvl2pPr>
              <a:spcBef>
                <a:spcPts val="0"/>
              </a:spcBef>
              <a:spcAft>
                <a:spcPts val="900"/>
              </a:spcAft>
              <a:defRPr sz="2000"/>
            </a:lvl2pPr>
            <a:lvl3pPr>
              <a:spcAft>
                <a:spcPts val="900"/>
              </a:spcAft>
              <a:defRPr sz="2000"/>
            </a:lvl3pPr>
            <a:lvl4pPr>
              <a:spcAft>
                <a:spcPts val="900"/>
              </a:spcAft>
              <a:defRPr sz="2000"/>
            </a:lvl4pPr>
            <a:lvl5pPr>
              <a:spcAft>
                <a:spcPts val="900"/>
              </a:spcAft>
              <a:defRPr sz="2000"/>
            </a:lvl5pPr>
            <a:lvl6pPr>
              <a:defRPr sz="16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79087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ne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BD5D8-39FC-4CB0-A499-C2C8D723C4F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3705" y="1006079"/>
            <a:ext cx="8424000" cy="3591000"/>
          </a:xfrm>
        </p:spPr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450"/>
              </a:spcAft>
              <a:defRPr sz="1200"/>
            </a:lvl1pPr>
            <a:lvl2pPr>
              <a:spcBef>
                <a:spcPts val="0"/>
              </a:spcBef>
              <a:spcAft>
                <a:spcPts val="450"/>
              </a:spcAft>
              <a:defRPr sz="1200"/>
            </a:lvl2pPr>
            <a:lvl3pPr>
              <a:spcAft>
                <a:spcPts val="450"/>
              </a:spcAft>
              <a:defRPr sz="120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74885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57705" y="573881"/>
            <a:ext cx="3510000" cy="21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5256842" y="338009"/>
            <a:ext cx="3510863" cy="21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669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5600" y="1008000"/>
            <a:ext cx="8424000" cy="3592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250133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34018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3819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79" y="1006079"/>
            <a:ext cx="4023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734000" y="1006475"/>
            <a:ext cx="40248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4479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3533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1006079"/>
            <a:ext cx="2700000" cy="35909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069600" y="1006474"/>
            <a:ext cx="2700000" cy="3592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20970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84431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10939276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 reverse colou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569" y="1002223"/>
            <a:ext cx="2700000" cy="35909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AB47CC-2047-4FFE-9F3B-6C9AB62C381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222000" y="1002223"/>
            <a:ext cx="2700000" cy="3590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600" y="1006474"/>
            <a:ext cx="2700000" cy="359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99174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3637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67705" y="3382004"/>
            <a:ext cx="2700000" cy="1215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359569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5"/>
          <p:cNvSpPr>
            <a:spLocks noGrp="1"/>
          </p:cNvSpPr>
          <p:nvPr>
            <p:ph type="chart" sz="quarter" idx="17"/>
          </p:nvPr>
        </p:nvSpPr>
        <p:spPr>
          <a:xfrm>
            <a:off x="3221831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Chart Placeholder 15"/>
          <p:cNvSpPr>
            <a:spLocks noGrp="1"/>
          </p:cNvSpPr>
          <p:nvPr>
            <p:ph type="chart" sz="quarter" idx="18"/>
          </p:nvPr>
        </p:nvSpPr>
        <p:spPr>
          <a:xfrm>
            <a:off x="6084094" y="1006079"/>
            <a:ext cx="2700338" cy="215979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219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lowing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A2E-0C24-4BF0-A392-C0768E5B9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363" y="1006079"/>
            <a:ext cx="8424000" cy="3590925"/>
          </a:xfrm>
        </p:spPr>
        <p:txBody>
          <a:bodyPr numCol="5" spcCol="81000"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defRPr lang="en-GB" sz="800" dirty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800"/>
            </a:lvl3pPr>
            <a:lvl4pPr marL="132160" indent="-132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4pPr>
            <a:lvl5pPr marL="132160" indent="357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800">
                <a:solidFill>
                  <a:schemeClr val="tx1"/>
                </a:solidFill>
              </a:defRPr>
            </a:lvl5pPr>
            <a:lvl6pPr marL="271463" indent="-13573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46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Level 1 text used as Heading 1</a:t>
            </a:r>
          </a:p>
          <a:p>
            <a:pPr lvl="1"/>
            <a:r>
              <a:rPr lang="en-GB" dirty="0"/>
              <a:t>Level 2 text used as Heading 2</a:t>
            </a:r>
          </a:p>
          <a:p>
            <a:pPr lvl="2"/>
            <a:r>
              <a:rPr lang="en-GB" dirty="0"/>
              <a:t>Level 3 Regular text</a:t>
            </a:r>
          </a:p>
          <a:p>
            <a:pPr lvl="3"/>
            <a:r>
              <a:rPr lang="en-GB" dirty="0"/>
              <a:t>Level 4 Bullet 1</a:t>
            </a:r>
          </a:p>
          <a:p>
            <a:pPr lvl="4"/>
            <a:r>
              <a:rPr lang="en-GB" dirty="0"/>
              <a:t>Level 5 Bullet 2</a:t>
            </a:r>
          </a:p>
          <a:p>
            <a:pPr lvl="5"/>
            <a:r>
              <a:rPr lang="en-GB" dirty="0"/>
              <a:t>Level 6 Small Heading 1</a:t>
            </a:r>
          </a:p>
          <a:p>
            <a:pPr lvl="6"/>
            <a:r>
              <a:rPr lang="en-GB" dirty="0"/>
              <a:t>Lever 7 Small heading 2</a:t>
            </a:r>
          </a:p>
          <a:p>
            <a:pPr lvl="7"/>
            <a:r>
              <a:rPr lang="en-GB" dirty="0"/>
              <a:t>Level 8 Small text </a:t>
            </a:r>
          </a:p>
          <a:p>
            <a:pPr lvl="8"/>
            <a:r>
              <a:rPr lang="en-GB" dirty="0"/>
              <a:t>Level 9 Small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74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5F55-9628-45C8-A772-2C982366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573881"/>
            <a:ext cx="8424000" cy="216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500" b="1" cap="all" baseline="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60364" y="338009"/>
            <a:ext cx="842400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20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FW_Standard_RGB_Orang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59533" y="324000"/>
            <a:ext cx="895118" cy="5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6" r:id="rId3"/>
    <p:sldLayoutId id="2147483709" r:id="rId4"/>
    <p:sldLayoutId id="2147483874" r:id="rId5"/>
    <p:sldLayoutId id="2147483664" r:id="rId6"/>
    <p:sldLayoutId id="2147483847" r:id="rId7"/>
    <p:sldLayoutId id="2147483673" r:id="rId8"/>
    <p:sldLayoutId id="2147483848" r:id="rId9"/>
    <p:sldLayoutId id="2147483672" r:id="rId10"/>
    <p:sldLayoutId id="2147483851" r:id="rId11"/>
    <p:sldLayoutId id="2147483665" r:id="rId12"/>
    <p:sldLayoutId id="2147483666" r:id="rId13"/>
    <p:sldLayoutId id="2147483667" r:id="rId14"/>
    <p:sldLayoutId id="2147483668" r:id="rId15"/>
    <p:sldLayoutId id="2147483714" r:id="rId16"/>
    <p:sldLayoutId id="2147483838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Dark_Blu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59532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FW_Standard_RGB_Light_Blu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60000" y="324000"/>
            <a:ext cx="89724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Green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59569" y="324000"/>
            <a:ext cx="897750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solidFill>
                  <a:srgbClr val="9EA9B2"/>
                </a:solidFill>
              </a:rPr>
              <a:t>hfw</a:t>
            </a:r>
            <a:endParaRPr lang="en-GB" sz="1000" dirty="0">
              <a:solidFill>
                <a:srgbClr val="9EA9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879" r:id="rId5"/>
    <p:sldLayoutId id="2147483779" r:id="rId6"/>
    <p:sldLayoutId id="2147483856" r:id="rId7"/>
    <p:sldLayoutId id="2147483780" r:id="rId8"/>
    <p:sldLayoutId id="2147483863" r:id="rId9"/>
    <p:sldLayoutId id="2147483781" r:id="rId10"/>
    <p:sldLayoutId id="2147483870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84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solidFill>
                  <a:srgbClr val="9EA9B2"/>
                </a:solidFill>
              </a:rPr>
              <a:t>hfw</a:t>
            </a:r>
            <a:endParaRPr lang="en-GB" sz="1000" dirty="0">
              <a:solidFill>
                <a:srgbClr val="9EA9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solidFill>
                  <a:srgbClr val="9EA9B2"/>
                </a:solidFill>
              </a:rPr>
              <a:t>hfw</a:t>
            </a:r>
            <a:endParaRPr lang="en-GB" sz="1000" dirty="0">
              <a:solidFill>
                <a:srgbClr val="9EA9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8400"/>
            <a:ext cx="8424432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48525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0363" y="4716000"/>
            <a:ext cx="11512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err="1">
                <a:solidFill>
                  <a:srgbClr val="9EA9B2"/>
                </a:solidFill>
              </a:rPr>
              <a:t>hfw</a:t>
            </a:r>
            <a:endParaRPr lang="en-GB" sz="1000" dirty="0">
              <a:solidFill>
                <a:srgbClr val="9EA9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  <p:sldLayoutId id="2147484155" r:id="rId14"/>
    <p:sldLayoutId id="2147484156" r:id="rId15"/>
    <p:sldLayoutId id="2147484157" r:id="rId16"/>
    <p:sldLayoutId id="214748415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4D2EB-176E-4AAB-B3CE-468F0FE6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69" y="338009"/>
            <a:ext cx="3510863" cy="2358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DA34-01CD-476D-A351-075B149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006079"/>
            <a:ext cx="8424863" cy="35909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Seventh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Eighth level</a:t>
            </a:r>
          </a:p>
          <a:p>
            <a:pPr marL="360363" lvl="5" indent="-1809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‒"/>
            </a:pPr>
            <a:r>
              <a:rPr lang="en-GB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3454-D4C6-4A13-A74A-5982C1C7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569" y="4725000"/>
            <a:ext cx="20574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E490-BB37-4A3A-8876-6BB852A50265}" type="datetimeFigureOut">
              <a:rPr lang="en-GB" smtClean="0"/>
              <a:pPr/>
              <a:t>18/08/2021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D082-283D-4065-90AC-C271964CE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79123" y="4731990"/>
            <a:ext cx="3086100" cy="273844"/>
          </a:xfrm>
          <a:prstGeom prst="rect">
            <a:avLst/>
          </a:prstGeom>
        </p:spPr>
        <p:txBody>
          <a:bodyPr vert="horz" lIns="0" tIns="54000" rIns="0" bIns="34290" rtlCol="0" anchor="t" anchorCtr="0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572E-378E-41C1-A8B9-6410AC862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2195" y="4725001"/>
            <a:ext cx="1079610" cy="18063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700">
                <a:solidFill>
                  <a:srgbClr val="9EA9B2"/>
                </a:solidFill>
              </a:defRPr>
            </a:lvl1pPr>
          </a:lstStyle>
          <a:p>
            <a:fld id="{7DAB47CC-2047-4FFE-9F3B-6C9AB62C38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9569" y="4725000"/>
            <a:ext cx="8424863" cy="0"/>
          </a:xfrm>
          <a:prstGeom prst="line">
            <a:avLst/>
          </a:prstGeom>
          <a:ln>
            <a:solidFill>
              <a:srgbClr val="9EA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FW_Standard_RGB_Dark_Blu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360000" y="324000"/>
            <a:ext cx="88625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57" r:id="rId2"/>
    <p:sldLayoutId id="2147483758" r:id="rId3"/>
    <p:sldLayoutId id="2147483759" r:id="rId4"/>
    <p:sldLayoutId id="2147483760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1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None/>
        <a:defRPr sz="16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238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363" indent="-180975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63" indent="-1809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chester@hfw.com" TargetMode="External"/><Relationship Id="rId2" Type="http://schemas.openxmlformats.org/officeDocument/2006/relationships/hyperlink" Target="mailto:nicholas.poynder@hfw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lii.org/ew/cases/EWHC/Comm/2020/803.html" TargetMode="External"/><Relationship Id="rId2" Type="http://schemas.openxmlformats.org/officeDocument/2006/relationships/hyperlink" Target="https://www.judiciary.uk/wp-content/uploads/2021/07/Shanghai-Shipyard-v-Reignwood-International-Investment-judgmen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874" y="267494"/>
            <a:ext cx="7488832" cy="2232248"/>
          </a:xfrm>
        </p:spPr>
        <p:txBody>
          <a:bodyPr/>
          <a:lstStyle/>
          <a:p>
            <a:r>
              <a:rPr lang="en-US" sz="1800" i="1" cap="none" dirty="0" smtClean="0"/>
              <a:t>Presentation to CMAC: 18 August 2021</a:t>
            </a:r>
            <a:br>
              <a:rPr lang="en-US" sz="1800" i="1" cap="none" dirty="0" smtClean="0"/>
            </a:br>
            <a:r>
              <a:rPr lang="en-US" sz="1800" i="1" cap="none" dirty="0" smtClean="0"/>
              <a:t/>
            </a:r>
            <a:br>
              <a:rPr lang="en-US" sz="1800" i="1" cap="none" dirty="0" smtClean="0"/>
            </a:br>
            <a:r>
              <a:rPr lang="en-US" sz="1800" i="1" cap="none" dirty="0" smtClean="0"/>
              <a:t>A Chinese Shipyard in the English Courts: the C</a:t>
            </a:r>
            <a:r>
              <a:rPr lang="en-GB" sz="1800" i="1" cap="none" dirty="0" err="1" smtClean="0"/>
              <a:t>ourt</a:t>
            </a:r>
            <a:r>
              <a:rPr lang="en-GB" sz="1800" i="1" cap="none" dirty="0" smtClean="0"/>
              <a:t> </a:t>
            </a:r>
            <a:r>
              <a:rPr lang="en-GB" sz="1800" i="1" cap="none" dirty="0"/>
              <a:t>of </a:t>
            </a:r>
            <a:r>
              <a:rPr lang="en-GB" sz="1800" i="1" cap="none" dirty="0" smtClean="0"/>
              <a:t>Appeal </a:t>
            </a:r>
            <a:r>
              <a:rPr lang="en-GB" sz="1800" i="1" cap="none" dirty="0"/>
              <a:t>decision in </a:t>
            </a:r>
            <a:r>
              <a:rPr lang="en-GB" sz="1800" i="1" cap="none" dirty="0" smtClean="0"/>
              <a:t>Shanghai Shipyard -v- Reignwood</a:t>
            </a:r>
            <a:r>
              <a:rPr lang="en-GB" sz="1800" cap="none" dirty="0" smtClean="0"/>
              <a:t> </a:t>
            </a:r>
            <a:r>
              <a:rPr lang="en-GB" sz="1800" i="1" cap="none" dirty="0"/>
              <a:t>[2021] EWCA </a:t>
            </a:r>
            <a:r>
              <a:rPr lang="en-GB" sz="1800" i="1" cap="none" dirty="0" err="1"/>
              <a:t>Civ</a:t>
            </a:r>
            <a:r>
              <a:rPr lang="en-GB" sz="1800" i="1" cap="none" dirty="0"/>
              <a:t> 1147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sz="1200" cap="none" dirty="0" smtClean="0"/>
              <a:t>Nicholas </a:t>
            </a:r>
            <a:r>
              <a:rPr lang="en-US" altLang="zh-CN" sz="1200" cap="none" dirty="0" smtClean="0"/>
              <a:t>P</a:t>
            </a:r>
            <a:r>
              <a:rPr lang="en-US" sz="1200" cap="none" dirty="0" smtClean="0"/>
              <a:t>oynder (HFW Shanghai, Partner</a:t>
            </a:r>
            <a:r>
              <a:rPr lang="zh-CN" altLang="en-US" sz="1200" cap="none" dirty="0" smtClean="0"/>
              <a:t>）</a:t>
            </a:r>
            <a:r>
              <a:rPr lang="en-US" sz="1200" cap="none" dirty="0" smtClean="0"/>
              <a:t/>
            </a:r>
            <a:br>
              <a:rPr lang="en-US" sz="1200" cap="none" dirty="0" smtClean="0"/>
            </a:br>
            <a:r>
              <a:rPr lang="en-US" sz="1200" cap="none" dirty="0" smtClean="0"/>
              <a:t>E-mail: </a:t>
            </a:r>
            <a:r>
              <a:rPr lang="en-US" sz="1200" cap="none" dirty="0" smtClean="0">
                <a:hlinkClick r:id="rId2"/>
              </a:rPr>
              <a:t>nicholas.poynder@hfw.com</a:t>
            </a:r>
            <a:r>
              <a:rPr lang="en-US" sz="1200" cap="none" dirty="0" smtClean="0"/>
              <a:t/>
            </a:r>
            <a:br>
              <a:rPr lang="en-US" sz="1200" cap="none" dirty="0" smtClean="0"/>
            </a:br>
            <a:r>
              <a:rPr lang="en-US" sz="1200" cap="none" dirty="0" smtClean="0"/>
              <a:t/>
            </a:r>
            <a:br>
              <a:rPr lang="en-US" sz="1200" cap="none" dirty="0" smtClean="0"/>
            </a:br>
            <a:r>
              <a:rPr lang="en-US" sz="1200" cap="none" dirty="0" smtClean="0"/>
              <a:t>Jenny Chester (HFW Shanghai, Senior Manager)</a:t>
            </a:r>
            <a:br>
              <a:rPr lang="en-US" sz="1200" cap="none" dirty="0" smtClean="0"/>
            </a:br>
            <a:r>
              <a:rPr lang="en-US" sz="1200" cap="none" dirty="0" smtClean="0"/>
              <a:t>E-mail: </a:t>
            </a:r>
            <a:r>
              <a:rPr lang="en-US" sz="1200" cap="none" dirty="0" smtClean="0">
                <a:hlinkClick r:id="rId3"/>
              </a:rPr>
              <a:t>jenny.chester@hfw.com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endParaRPr lang="en-GB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643758"/>
            <a:ext cx="8280920" cy="2352451"/>
          </a:xfrm>
        </p:spPr>
        <p:txBody>
          <a:bodyPr>
            <a:normAutofit/>
          </a:bodyPr>
          <a:lstStyle/>
          <a:p>
            <a:pPr algn="just"/>
            <a:r>
              <a:rPr lang="en-GB" sz="1000" cap="none" dirty="0">
                <a:solidFill>
                  <a:schemeClr val="accent1"/>
                </a:solidFill>
              </a:rPr>
              <a:t>HFW in </a:t>
            </a:r>
            <a:r>
              <a:rPr lang="en-GB" sz="1000" cap="none" dirty="0" smtClean="0">
                <a:solidFill>
                  <a:schemeClr val="accent1"/>
                </a:solidFill>
              </a:rPr>
              <a:t>China</a:t>
            </a:r>
          </a:p>
          <a:p>
            <a:pPr algn="just"/>
            <a:r>
              <a:rPr lang="en-GB" sz="1000" b="0" cap="none" dirty="0" smtClean="0"/>
              <a:t>We </a:t>
            </a:r>
            <a:r>
              <a:rPr lang="en-GB" sz="1000" b="0" cap="none" dirty="0"/>
              <a:t>have been in Shanghai for more than 20 years, and in 2016 became only the second international law firm to secure a local association under the Shanghai FTZ rules, with Chinese </a:t>
            </a:r>
            <a:r>
              <a:rPr lang="en-GB" sz="1000" b="0" cap="none" dirty="0" smtClean="0"/>
              <a:t>firm </a:t>
            </a:r>
            <a:r>
              <a:rPr lang="en-GB" sz="1000" b="0" cap="none" dirty="0" err="1" smtClean="0"/>
              <a:t>Wintell</a:t>
            </a:r>
            <a:r>
              <a:rPr lang="en-GB" sz="1000" b="0" cap="none" dirty="0" smtClean="0"/>
              <a:t> &amp; Co. HFW have </a:t>
            </a:r>
            <a:r>
              <a:rPr lang="en-GB" sz="1000" b="0" cap="none" dirty="0"/>
              <a:t>particular expertise in dispute resolution, commodities and international trade, and are the market leaders for shipping and maritime, with a practice spanning dry and wet shipping, ship sale and purchase, ship finance, shipbuilding, ship repair and conversion, as well as marine insurance. </a:t>
            </a:r>
          </a:p>
          <a:p>
            <a:pPr algn="just"/>
            <a:r>
              <a:rPr lang="en-GB" sz="1000" b="0" cap="none" dirty="0"/>
              <a:t>Our leading disputes team conduct litigation, arbitration and mediation in jurisdictions across Greater China and the Asia region, and have a track record of delivering positive results for clients in high value, multi-party and multi-jurisdictional disputes. </a:t>
            </a:r>
          </a:p>
          <a:p>
            <a:pPr algn="just"/>
            <a:r>
              <a:rPr lang="en-GB" sz="1000" b="0" cap="none" dirty="0" err="1" smtClean="0"/>
              <a:t>Wintell</a:t>
            </a:r>
            <a:r>
              <a:rPr lang="en-GB" sz="1000" b="0" cap="none" dirty="0" smtClean="0"/>
              <a:t> </a:t>
            </a:r>
            <a:r>
              <a:rPr lang="en-GB" sz="1000" b="0" cap="none" dirty="0"/>
              <a:t>has a strong focus on finance, insurance, maritime and shipping, real estate and construction, capital markets, corporate and commercial, labour and employment, and intellectual </a:t>
            </a:r>
            <a:r>
              <a:rPr lang="en-GB" sz="1000" b="0" cap="none" dirty="0" smtClean="0"/>
              <a:t>property, with </a:t>
            </a:r>
            <a:r>
              <a:rPr lang="en-GB" sz="1000" b="0" cap="none" dirty="0"/>
              <a:t>more than 150 lawyers situated across five offices in </a:t>
            </a:r>
            <a:r>
              <a:rPr lang="en-GB" sz="1000" b="0" cap="none" dirty="0" smtClean="0"/>
              <a:t>China</a:t>
            </a:r>
            <a:r>
              <a:rPr lang="en-GB" sz="1000" b="0" cap="none" dirty="0"/>
              <a:t>.</a:t>
            </a:r>
            <a:endParaRPr lang="en-GB" sz="1000" b="0" cap="none" dirty="0" smtClean="0"/>
          </a:p>
          <a:p>
            <a:pPr algn="just"/>
            <a:r>
              <a:rPr lang="en-GB" sz="1000" b="0" cap="none" dirty="0"/>
              <a:t>Our association with </a:t>
            </a:r>
            <a:r>
              <a:rPr lang="en-GB" sz="1000" b="0" cap="none" dirty="0" err="1"/>
              <a:t>Wintell</a:t>
            </a:r>
            <a:r>
              <a:rPr lang="en-GB" sz="1000" b="0" cap="none" dirty="0"/>
              <a:t> &amp; Co enables us to offer clients enhanced on-the-ground support, combining deep local insight with truly global capabilities and experience. </a:t>
            </a:r>
            <a:endParaRPr lang="en-GB" sz="1000" b="0" cap="non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8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1800" dirty="0" smtClean="0"/>
              <a:t>Thank you!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514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67744" y="573881"/>
            <a:ext cx="6499961" cy="216000"/>
          </a:xfrm>
        </p:spPr>
        <p:txBody>
          <a:bodyPr/>
          <a:lstStyle/>
          <a:p>
            <a:r>
              <a:rPr lang="en-GB" dirty="0" smtClean="0"/>
              <a:t>LINKs TO SHANGHAI SHIPYARD JUDGMENTs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2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cap="none" dirty="0" smtClean="0"/>
          </a:p>
          <a:p>
            <a:endParaRPr lang="en-GB" cap="none" dirty="0" smtClean="0"/>
          </a:p>
          <a:p>
            <a:r>
              <a:rPr lang="en-GB" cap="none" dirty="0" smtClean="0"/>
              <a:t>Court of Appeal decision:-</a:t>
            </a:r>
            <a:endParaRPr lang="en-GB" cap="none" dirty="0"/>
          </a:p>
          <a:p>
            <a:r>
              <a:rPr lang="en-GB" i="1" cap="none" dirty="0"/>
              <a:t>Shanghai Shipyard v Reignwood</a:t>
            </a:r>
            <a:r>
              <a:rPr lang="en-GB" cap="none" dirty="0"/>
              <a:t> </a:t>
            </a:r>
            <a:r>
              <a:rPr lang="en-GB" i="1" cap="none" dirty="0"/>
              <a:t>[2021] EWCA </a:t>
            </a:r>
            <a:r>
              <a:rPr lang="en-GB" i="1" cap="none" dirty="0" err="1"/>
              <a:t>Civ</a:t>
            </a:r>
            <a:r>
              <a:rPr lang="en-GB" i="1" cap="none" dirty="0"/>
              <a:t> 1147</a:t>
            </a:r>
            <a:r>
              <a:rPr lang="en-GB" cap="none" dirty="0"/>
              <a:t/>
            </a:r>
            <a:br>
              <a:rPr lang="en-GB" cap="none" dirty="0"/>
            </a:br>
            <a:r>
              <a:rPr lang="en-GB" cap="none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GB" cap="none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GB" cap="none" dirty="0" smtClean="0">
                <a:solidFill>
                  <a:schemeClr val="tx1"/>
                </a:solidFill>
                <a:hlinkClick r:id="rId2"/>
              </a:rPr>
              <a:t>www.judiciary.uk/wp-content/uploads/2021/07/Shanghai-Shipyard-v-Reignwood-International-Investment-judgment.pdf</a:t>
            </a:r>
            <a:r>
              <a:rPr lang="en-GB" cap="none" dirty="0" smtClean="0">
                <a:solidFill>
                  <a:schemeClr val="tx1"/>
                </a:solidFill>
              </a:rPr>
              <a:t> </a:t>
            </a:r>
          </a:p>
          <a:p>
            <a:endParaRPr lang="en-GB" cap="none" dirty="0" smtClean="0"/>
          </a:p>
          <a:p>
            <a:r>
              <a:rPr lang="en-GB" cap="none" dirty="0" smtClean="0"/>
              <a:t>High Court of Justice (Court of first instance) decision:-</a:t>
            </a:r>
          </a:p>
          <a:p>
            <a:r>
              <a:rPr lang="en-GB" i="1" cap="none" dirty="0"/>
              <a:t>Shanghai Shipyard v Reignwood International Investment (Group) Company Ltd [2020] EWHC 803 (</a:t>
            </a:r>
            <a:r>
              <a:rPr lang="en-GB" i="1" cap="none" dirty="0" err="1"/>
              <a:t>Comm</a:t>
            </a:r>
            <a:r>
              <a:rPr lang="en-GB" i="1" cap="none" dirty="0"/>
              <a:t>)</a:t>
            </a:r>
            <a:endParaRPr lang="en-GB" i="1" cap="none" dirty="0" smtClean="0"/>
          </a:p>
          <a:p>
            <a:r>
              <a:rPr lang="en-GB" cap="none" dirty="0">
                <a:hlinkClick r:id="rId3"/>
              </a:rPr>
              <a:t>https://</a:t>
            </a:r>
            <a:r>
              <a:rPr lang="en-GB" cap="none" dirty="0" smtClean="0">
                <a:hlinkClick r:id="rId3"/>
              </a:rPr>
              <a:t>www.bailii.org/ew/cases/EWHC/Comm/2020/803.html</a:t>
            </a:r>
            <a:endParaRPr lang="en-GB" cap="none" dirty="0" smtClean="0"/>
          </a:p>
          <a:p>
            <a:endParaRPr lang="en-GB" cap="none" dirty="0" smtClean="0"/>
          </a:p>
          <a:p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34080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59632" y="573881"/>
            <a:ext cx="7580081" cy="216000"/>
          </a:xfrm>
        </p:spPr>
        <p:txBody>
          <a:bodyPr/>
          <a:lstStyle/>
          <a:p>
            <a:r>
              <a:rPr lang="en-GB" sz="1400" cap="none" dirty="0">
                <a:solidFill>
                  <a:srgbClr val="FF0000"/>
                </a:solidFill>
                <a:latin typeface="+mj-lt"/>
              </a:rPr>
              <a:t>Reported shipping cases in English Courts where Chinese parties successful (2018-2021)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prstClr val="black"/>
                </a:solidFill>
              </a:rPr>
              <a:t>Qingdao </a:t>
            </a:r>
            <a:r>
              <a:rPr lang="en-GB" cap="none" dirty="0" err="1">
                <a:solidFill>
                  <a:prstClr val="black"/>
                </a:solidFill>
              </a:rPr>
              <a:t>Huiquan</a:t>
            </a:r>
            <a:r>
              <a:rPr lang="en-GB" cap="none" dirty="0">
                <a:solidFill>
                  <a:prstClr val="black"/>
                </a:solidFill>
              </a:rPr>
              <a:t> Shipping Co v Shanghai Dong He Xin Industry Group Co Ltd (anti-suit injunction) [2018] EWHC 3009 (</a:t>
            </a:r>
            <a:r>
              <a:rPr lang="en-GB" cap="none" dirty="0" err="1">
                <a:solidFill>
                  <a:prstClr val="black"/>
                </a:solidFill>
              </a:rPr>
              <a:t>Comm</a:t>
            </a:r>
            <a:r>
              <a:rPr lang="en-GB" cap="none" dirty="0">
                <a:solidFill>
                  <a:prstClr val="black"/>
                </a:solidFill>
              </a:rPr>
              <a:t>) -  High Court, HFW acted for Qingdao </a:t>
            </a:r>
            <a:r>
              <a:rPr lang="en-GB" cap="none" dirty="0" err="1">
                <a:solidFill>
                  <a:prstClr val="black"/>
                </a:solidFill>
              </a:rPr>
              <a:t>Huiquan</a:t>
            </a:r>
            <a:r>
              <a:rPr lang="en-GB" cap="none" dirty="0">
                <a:solidFill>
                  <a:prstClr val="black"/>
                </a:solidFill>
              </a:rPr>
              <a:t> in obtaining anti-suit injunction.</a:t>
            </a: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prstClr val="black"/>
                </a:solidFill>
              </a:rPr>
              <a:t>China Credit &amp; Export Insurance Corporation v Emerald Energy Resources Limited [2018] EWHC 1503 (</a:t>
            </a:r>
            <a:r>
              <a:rPr lang="en-GB" cap="none" dirty="0" err="1">
                <a:solidFill>
                  <a:prstClr val="black"/>
                </a:solidFill>
              </a:rPr>
              <a:t>Comm</a:t>
            </a:r>
            <a:r>
              <a:rPr lang="en-GB" cap="none" dirty="0">
                <a:solidFill>
                  <a:prstClr val="black"/>
                </a:solidFill>
              </a:rPr>
              <a:t>) – High Court, Stephenson Harwood acted for </a:t>
            </a:r>
            <a:r>
              <a:rPr lang="en-GB" cap="none" dirty="0" err="1">
                <a:solidFill>
                  <a:prstClr val="black"/>
                </a:solidFill>
              </a:rPr>
              <a:t>Sinosure</a:t>
            </a:r>
            <a:r>
              <a:rPr lang="en-GB" cap="none" dirty="0">
                <a:solidFill>
                  <a:prstClr val="black"/>
                </a:solidFill>
              </a:rPr>
              <a:t> in jurisdiction dispute.</a:t>
            </a: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prstClr val="black"/>
                </a:solidFill>
              </a:rPr>
              <a:t>RBRG Trading (UK) Limited v. </a:t>
            </a:r>
            <a:r>
              <a:rPr lang="en-GB" cap="none" dirty="0" err="1">
                <a:solidFill>
                  <a:prstClr val="black"/>
                </a:solidFill>
              </a:rPr>
              <a:t>Sinocore</a:t>
            </a:r>
            <a:r>
              <a:rPr lang="en-GB" cap="none" dirty="0">
                <a:solidFill>
                  <a:prstClr val="black"/>
                </a:solidFill>
              </a:rPr>
              <a:t> International Co Ltd [2018] EWCA </a:t>
            </a:r>
            <a:r>
              <a:rPr lang="en-GB" cap="none" dirty="0" err="1">
                <a:solidFill>
                  <a:prstClr val="black"/>
                </a:solidFill>
              </a:rPr>
              <a:t>Civ</a:t>
            </a:r>
            <a:r>
              <a:rPr lang="en-GB" cap="none" dirty="0">
                <a:solidFill>
                  <a:prstClr val="black"/>
                </a:solidFill>
              </a:rPr>
              <a:t> 838 –  Court of Appeal, HFW acted for </a:t>
            </a:r>
            <a:r>
              <a:rPr lang="en-GB" cap="none" dirty="0" err="1">
                <a:solidFill>
                  <a:prstClr val="black"/>
                </a:solidFill>
              </a:rPr>
              <a:t>Sinocore</a:t>
            </a:r>
            <a:r>
              <a:rPr lang="en-GB" cap="none" dirty="0">
                <a:solidFill>
                  <a:prstClr val="black"/>
                </a:solidFill>
              </a:rPr>
              <a:t> in enforcement of CIETAC award in England.</a:t>
            </a:r>
            <a:endParaRPr lang="en-US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prstClr val="black"/>
                </a:solidFill>
              </a:rPr>
              <a:t>Jiangsu </a:t>
            </a:r>
            <a:r>
              <a:rPr lang="en-GB" cap="none" dirty="0" err="1">
                <a:solidFill>
                  <a:prstClr val="black"/>
                </a:solidFill>
              </a:rPr>
              <a:t>Shagang</a:t>
            </a:r>
            <a:r>
              <a:rPr lang="en-GB" cap="none" dirty="0">
                <a:solidFill>
                  <a:prstClr val="black"/>
                </a:solidFill>
              </a:rPr>
              <a:t> Group Co Ltd v Loki Owning Co [2018] EWHC 330 (</a:t>
            </a:r>
            <a:r>
              <a:rPr lang="en-GB" cap="none" dirty="0" err="1">
                <a:solidFill>
                  <a:prstClr val="black"/>
                </a:solidFill>
              </a:rPr>
              <a:t>Comm</a:t>
            </a:r>
            <a:r>
              <a:rPr lang="en-GB" cap="none" dirty="0">
                <a:solidFill>
                  <a:prstClr val="black"/>
                </a:solidFill>
              </a:rPr>
              <a:t>) – High Court, HFW acted for </a:t>
            </a:r>
            <a:r>
              <a:rPr lang="en-GB" cap="none" dirty="0" err="1">
                <a:solidFill>
                  <a:prstClr val="black"/>
                </a:solidFill>
              </a:rPr>
              <a:t>Shagang</a:t>
            </a:r>
            <a:r>
              <a:rPr lang="en-GB" cap="none" dirty="0">
                <a:solidFill>
                  <a:prstClr val="black"/>
                </a:solidFill>
              </a:rPr>
              <a:t> in appeal on jurisdiction from arbitration in relation to guarantee claim. </a:t>
            </a:r>
            <a:endParaRPr lang="en-US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cap="none" dirty="0" err="1">
                <a:solidFill>
                  <a:prstClr val="black"/>
                </a:solidFill>
              </a:rPr>
              <a:t>Shagang</a:t>
            </a:r>
            <a:r>
              <a:rPr lang="en-GB" cap="none" dirty="0">
                <a:solidFill>
                  <a:prstClr val="black"/>
                </a:solidFill>
              </a:rPr>
              <a:t> Shipping Co Ltd (In Liquidation) v HNA Group Co Ltd [2020] UKSC 34 – Supreme Court, HFW acted for </a:t>
            </a:r>
            <a:r>
              <a:rPr lang="en-GB" cap="none" dirty="0" err="1">
                <a:solidFill>
                  <a:prstClr val="black"/>
                </a:solidFill>
              </a:rPr>
              <a:t>Shagang</a:t>
            </a:r>
            <a:r>
              <a:rPr lang="en-GB" cap="none" dirty="0">
                <a:solidFill>
                  <a:prstClr val="black"/>
                </a:solidFill>
              </a:rPr>
              <a:t> in successful claim under guarantee.</a:t>
            </a: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cap="none" dirty="0" err="1">
                <a:solidFill>
                  <a:prstClr val="black"/>
                </a:solidFill>
              </a:rPr>
              <a:t>Hongfa</a:t>
            </a:r>
            <a:r>
              <a:rPr lang="en-GB" cap="none" dirty="0">
                <a:solidFill>
                  <a:prstClr val="black"/>
                </a:solidFill>
              </a:rPr>
              <a:t> Shipping Co Ltd v MS </a:t>
            </a:r>
            <a:r>
              <a:rPr lang="en-GB" cap="none" dirty="0" err="1">
                <a:solidFill>
                  <a:prstClr val="black"/>
                </a:solidFill>
              </a:rPr>
              <a:t>Amlin</a:t>
            </a:r>
            <a:r>
              <a:rPr lang="en-GB" cap="none" dirty="0">
                <a:solidFill>
                  <a:prstClr val="black"/>
                </a:solidFill>
              </a:rPr>
              <a:t> Marine NV [2021] EWHC 999 (</a:t>
            </a:r>
            <a:r>
              <a:rPr lang="en-GB" cap="none" dirty="0" err="1">
                <a:solidFill>
                  <a:prstClr val="black"/>
                </a:solidFill>
              </a:rPr>
              <a:t>Comm</a:t>
            </a:r>
            <a:r>
              <a:rPr lang="en-GB" cap="none" dirty="0">
                <a:solidFill>
                  <a:prstClr val="black"/>
                </a:solidFill>
              </a:rPr>
              <a:t>) High Court, HFW acted for </a:t>
            </a:r>
            <a:r>
              <a:rPr lang="en-GB" cap="none" dirty="0" err="1">
                <a:solidFill>
                  <a:prstClr val="black"/>
                </a:solidFill>
              </a:rPr>
              <a:t>Hongfa</a:t>
            </a:r>
            <a:r>
              <a:rPr lang="en-GB" cap="none" dirty="0">
                <a:solidFill>
                  <a:prstClr val="black"/>
                </a:solidFill>
              </a:rPr>
              <a:t> in claim under marine insurance policy.</a:t>
            </a: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cap="none" dirty="0">
              <a:solidFill>
                <a:prstClr val="black"/>
              </a:solidFill>
            </a:endParaRPr>
          </a:p>
          <a:p>
            <a:pPr marL="285750" lvl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cap="none" dirty="0">
                <a:solidFill>
                  <a:prstClr val="black"/>
                </a:solidFill>
              </a:rPr>
              <a:t>Shanghai Shipyard Co Ltd v Reignwood International Investment (Group) Co Ltd [2021] EWHC </a:t>
            </a:r>
            <a:r>
              <a:rPr lang="en-GB" cap="none" dirty="0" err="1">
                <a:solidFill>
                  <a:prstClr val="black"/>
                </a:solidFill>
              </a:rPr>
              <a:t>Civ</a:t>
            </a:r>
            <a:r>
              <a:rPr lang="en-GB" cap="none" dirty="0">
                <a:solidFill>
                  <a:prstClr val="black"/>
                </a:solidFill>
              </a:rPr>
              <a:t> 1147 – Court of Appeal, HFW acted for Shanghai Shipyard in successful claim under guarantee.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338009"/>
            <a:ext cx="7148033" cy="235872"/>
          </a:xfrm>
        </p:spPr>
        <p:txBody>
          <a:bodyPr/>
          <a:lstStyle/>
          <a:p>
            <a:r>
              <a:rPr lang="en-GB" dirty="0" smtClean="0"/>
              <a:t>Slide 4</a:t>
            </a:r>
            <a:br>
              <a:rPr lang="en-GB" dirty="0" smtClean="0"/>
            </a:br>
            <a:r>
              <a:rPr lang="en-GB" b="1" dirty="0" smtClean="0"/>
              <a:t>“see to it” vs ‘on demand” guarantees compared</a:t>
            </a:r>
            <a:endParaRPr lang="en-GB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26668" y="915565"/>
          <a:ext cx="6501716" cy="373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58">
                  <a:extLst>
                    <a:ext uri="{9D8B030D-6E8A-4147-A177-3AD203B41FA5}">
                      <a16:colId xmlns:a16="http://schemas.microsoft.com/office/drawing/2014/main" val="2765461612"/>
                    </a:ext>
                  </a:extLst>
                </a:gridCol>
                <a:gridCol w="3250858">
                  <a:extLst>
                    <a:ext uri="{9D8B030D-6E8A-4147-A177-3AD203B41FA5}">
                      <a16:colId xmlns:a16="http://schemas.microsoft.com/office/drawing/2014/main" val="2885431165"/>
                    </a:ext>
                  </a:extLst>
                </a:gridCol>
              </a:tblGrid>
              <a:tr h="392682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“SEE TO IT” GUARANTEE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“ON DEMAND” GUARANTEE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320766"/>
                  </a:ext>
                </a:extLst>
              </a:tr>
              <a:tr h="548679"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 OBLIGATION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PRIMARY OBLGATION PAYABLE ON FIRST</a:t>
                      </a:r>
                      <a:r>
                        <a:rPr lang="en-GB" baseline="0" dirty="0" smtClean="0"/>
                        <a:t> DEMAND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68629"/>
                  </a:ext>
                </a:extLst>
              </a:tr>
              <a:tr h="10748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LIABILITY DEPENDS ON THE LIABILITY OF</a:t>
                      </a:r>
                      <a:r>
                        <a:rPr lang="en-GB" baseline="0" dirty="0" smtClean="0"/>
                        <a:t> THE </a:t>
                      </a:r>
                      <a:r>
                        <a:rPr lang="en-GB" dirty="0" smtClean="0"/>
                        <a:t>OBLIGOR</a:t>
                      </a:r>
                      <a:r>
                        <a:rPr lang="en-GB" baseline="0" dirty="0" smtClean="0"/>
                        <a:t> UNDER UNDERLYING CONTRACT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PAYABLE ON OR BY REFERENCE TO AN EVENT (EG</a:t>
                      </a:r>
                      <a:r>
                        <a:rPr lang="en-GB" baseline="0" dirty="0" smtClean="0"/>
                        <a:t> A DEMAND / ISSUANCE/PRESENTATION OF ARBITRATION AWARD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782767"/>
                  </a:ext>
                </a:extLst>
              </a:tr>
              <a:tr h="774605">
                <a:tc>
                  <a:txBody>
                    <a:bodyPr/>
                    <a:lstStyle/>
                    <a:p>
                      <a:r>
                        <a:rPr lang="en-GB" dirty="0" smtClean="0"/>
                        <a:t>TEND TO BE MORE ADVANTAGEOUS TO THE GUARANTOR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TEND TO BE MORE ADVANTAGEOUS TO THE</a:t>
                      </a:r>
                      <a:r>
                        <a:rPr lang="en-GB" baseline="0" dirty="0" smtClean="0"/>
                        <a:t> BENEFICARY/OBLIGEE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61997"/>
                  </a:ext>
                </a:extLst>
              </a:tr>
              <a:tr h="392682">
                <a:tc>
                  <a:txBody>
                    <a:bodyPr/>
                    <a:lstStyle/>
                    <a:p>
                      <a:r>
                        <a:rPr lang="en-GB" dirty="0" smtClean="0"/>
                        <a:t>“ARGUE FIRST PAY LATER”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“PAY</a:t>
                      </a:r>
                      <a:r>
                        <a:rPr lang="en-GB" baseline="0" dirty="0" smtClean="0"/>
                        <a:t> FIRST ARGUE LATER”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32643"/>
                  </a:ext>
                </a:extLst>
              </a:tr>
              <a:tr h="548679">
                <a:tc>
                  <a:txBody>
                    <a:bodyPr/>
                    <a:lstStyle/>
                    <a:p>
                      <a:r>
                        <a:rPr lang="en-GB" dirty="0" smtClean="0"/>
                        <a:t>COUNTERPARTY RISK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COUNTERPARTY RISK / CASHFLOW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17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0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59632" y="573881"/>
            <a:ext cx="7508073" cy="216000"/>
          </a:xfrm>
        </p:spPr>
        <p:txBody>
          <a:bodyPr/>
          <a:lstStyle/>
          <a:p>
            <a:r>
              <a:rPr lang="en-GB" dirty="0"/>
              <a:t>Paget’s presumption and the </a:t>
            </a:r>
            <a:r>
              <a:rPr lang="en-GB" dirty="0" err="1"/>
              <a:t>marubeni</a:t>
            </a:r>
            <a:r>
              <a:rPr lang="en-GB" dirty="0"/>
              <a:t> </a:t>
            </a:r>
            <a:r>
              <a:rPr lang="en-GB" dirty="0" smtClean="0"/>
              <a:t>presumption in guarantees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338009"/>
            <a:ext cx="7220041" cy="216000"/>
          </a:xfrm>
        </p:spPr>
        <p:txBody>
          <a:bodyPr/>
          <a:lstStyle/>
          <a:p>
            <a:r>
              <a:rPr lang="en-GB" dirty="0" smtClean="0"/>
              <a:t>Slide 5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endParaRPr lang="en-GB" dirty="0" smtClean="0"/>
          </a:p>
          <a:p>
            <a:pPr algn="just"/>
            <a:r>
              <a:rPr lang="en-GB" cap="none" dirty="0" smtClean="0">
                <a:solidFill>
                  <a:srgbClr val="002060"/>
                </a:solidFill>
              </a:rPr>
              <a:t>A. Paget’s presumption</a:t>
            </a:r>
          </a:p>
          <a:p>
            <a:pPr algn="just"/>
            <a:r>
              <a:rPr lang="en-GB" cap="none" dirty="0" smtClean="0">
                <a:solidFill>
                  <a:srgbClr val="002060"/>
                </a:solidFill>
              </a:rPr>
              <a:t>Where </a:t>
            </a:r>
            <a:r>
              <a:rPr lang="en-GB" cap="none" dirty="0">
                <a:solidFill>
                  <a:srgbClr val="002060"/>
                </a:solidFill>
              </a:rPr>
              <a:t>an instrument (</a:t>
            </a:r>
            <a:r>
              <a:rPr lang="en-GB" cap="none" dirty="0" err="1">
                <a:solidFill>
                  <a:srgbClr val="002060"/>
                </a:solidFill>
              </a:rPr>
              <a:t>i</a:t>
            </a:r>
            <a:r>
              <a:rPr lang="en-GB" cap="none" dirty="0">
                <a:solidFill>
                  <a:srgbClr val="002060"/>
                </a:solidFill>
              </a:rPr>
              <a:t>) relates to an underlying transaction between the parties in different jurisdictions, (ii) is issued by a bank, (iii) contains an undertaking to pay ‘on demand’ (with or without the words ‘first’ and/or ‘written’) and (iv) does not contain clauses excluding or limiting the defences available to a guarantor, it will almost always be construed as a demand guarantee</a:t>
            </a:r>
            <a:r>
              <a:rPr lang="en-GB" cap="none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GB" cap="none" dirty="0" smtClean="0">
              <a:solidFill>
                <a:srgbClr val="002060"/>
              </a:solidFill>
            </a:endParaRPr>
          </a:p>
          <a:p>
            <a:pPr algn="just"/>
            <a:r>
              <a:rPr lang="en-GB" cap="none" dirty="0" smtClean="0">
                <a:solidFill>
                  <a:srgbClr val="002060"/>
                </a:solidFill>
              </a:rPr>
              <a:t>B. Marubeni presumption</a:t>
            </a:r>
            <a:endParaRPr lang="en-GB" cap="none" dirty="0">
              <a:solidFill>
                <a:srgbClr val="002060"/>
              </a:solidFill>
            </a:endParaRPr>
          </a:p>
          <a:p>
            <a:pPr algn="just"/>
            <a:r>
              <a:rPr lang="en-GB" cap="none" dirty="0">
                <a:solidFill>
                  <a:srgbClr val="002060"/>
                </a:solidFill>
              </a:rPr>
              <a:t>W</a:t>
            </a:r>
            <a:r>
              <a:rPr lang="en-GB" cap="none" dirty="0" smtClean="0">
                <a:solidFill>
                  <a:srgbClr val="002060"/>
                </a:solidFill>
              </a:rPr>
              <a:t>here </a:t>
            </a:r>
            <a:r>
              <a:rPr lang="en-GB" cap="none" dirty="0">
                <a:solidFill>
                  <a:srgbClr val="002060"/>
                </a:solidFill>
              </a:rPr>
              <a:t>the language of the instrument is not appropriate to an "on demand" guarantee and is not issued by a bank or similar institution, then there will be a "</a:t>
            </a:r>
            <a:r>
              <a:rPr lang="en-GB" i="1" cap="none" dirty="0" smtClean="0">
                <a:solidFill>
                  <a:srgbClr val="002060"/>
                </a:solidFill>
              </a:rPr>
              <a:t>strong </a:t>
            </a:r>
            <a:r>
              <a:rPr lang="en-GB" i="1" cap="none" dirty="0">
                <a:solidFill>
                  <a:srgbClr val="002060"/>
                </a:solidFill>
              </a:rPr>
              <a:t>presumption against</a:t>
            </a:r>
            <a:r>
              <a:rPr lang="en-GB" cap="none" dirty="0">
                <a:solidFill>
                  <a:srgbClr val="002060"/>
                </a:solidFill>
              </a:rPr>
              <a:t>" the instrument being interpreted as an "on demand" guarantee.</a:t>
            </a:r>
          </a:p>
          <a:p>
            <a:endParaRPr lang="en-GB" cap="non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2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35696" y="573881"/>
            <a:ext cx="6932009" cy="216000"/>
          </a:xfrm>
        </p:spPr>
        <p:txBody>
          <a:bodyPr/>
          <a:lstStyle/>
          <a:p>
            <a:r>
              <a:rPr lang="en-GB" dirty="0" smtClean="0"/>
              <a:t>Parent Guarantee – key terms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6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7946" y="915566"/>
            <a:ext cx="8424000" cy="4072691"/>
          </a:xfrm>
        </p:spPr>
        <p:txBody>
          <a:bodyPr>
            <a:normAutofit/>
          </a:bodyPr>
          <a:lstStyle/>
          <a:p>
            <a:pPr algn="just"/>
            <a:r>
              <a:rPr lang="en-GB" sz="1400" cap="none" dirty="0" smtClean="0">
                <a:solidFill>
                  <a:schemeClr val="tx1"/>
                </a:solidFill>
              </a:rPr>
              <a:t>1. In </a:t>
            </a:r>
            <a:r>
              <a:rPr lang="en-GB" sz="1400" cap="none" dirty="0">
                <a:solidFill>
                  <a:schemeClr val="tx1"/>
                </a:solidFill>
              </a:rPr>
              <a:t>consideration of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entering into [the Contract] with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… for the construction of [the Vessel], [the Guarantor] hereby IRREVOCABLY, ABSOLUTELY and UNCONDITIONALLY guarantee[s] in accordance with the terms hereof, as the primary obligor and not merely as the surety, the due and punctual payment by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of the Final [</a:t>
            </a:r>
            <a:r>
              <a:rPr lang="en-GB" sz="1400" cap="none" dirty="0" smtClean="0">
                <a:solidFill>
                  <a:schemeClr val="tx1"/>
                </a:solidFill>
              </a:rPr>
              <a:t>I]</a:t>
            </a:r>
            <a:r>
              <a:rPr lang="en-GB" sz="1400" cap="none" dirty="0" err="1" smtClean="0">
                <a:solidFill>
                  <a:schemeClr val="tx1"/>
                </a:solidFill>
              </a:rPr>
              <a:t>nstalment</a:t>
            </a:r>
            <a:r>
              <a:rPr lang="en-GB" sz="1400" cap="none" dirty="0" smtClean="0">
                <a:solidFill>
                  <a:schemeClr val="tx1"/>
                </a:solidFill>
              </a:rPr>
              <a:t> of </a:t>
            </a:r>
            <a:r>
              <a:rPr lang="en-GB" sz="1400" cap="none" dirty="0">
                <a:solidFill>
                  <a:schemeClr val="tx1"/>
                </a:solidFill>
              </a:rPr>
              <a:t>the Contract Price amounting to … US$170,000,000 … </a:t>
            </a:r>
            <a:endParaRPr lang="en-GB" sz="1400" cap="none" dirty="0" smtClean="0">
              <a:solidFill>
                <a:schemeClr val="tx1"/>
              </a:solidFill>
            </a:endParaRPr>
          </a:p>
          <a:p>
            <a:pPr algn="just"/>
            <a:r>
              <a:rPr lang="en-GB" sz="1400" cap="none" dirty="0" smtClean="0">
                <a:solidFill>
                  <a:schemeClr val="tx1"/>
                </a:solidFill>
              </a:rPr>
              <a:t>…</a:t>
            </a: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3. [The Guarantor] also IRREVEOCABLY, ABSOLUTELY and UNCONDITIONALLY guarantee[s], as primary obligor and not merely as surety, the due and punctual payment by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of interest on the Final Instalment guaranteed hereunder at the rate of … (5%) per annum from and including the first day after the default until the date of full payment by [the Guarantor] of such amount guaranteed hereunder. </a:t>
            </a:r>
            <a:endParaRPr lang="en-GB" sz="1400" cap="none" dirty="0" smtClean="0">
              <a:solidFill>
                <a:schemeClr val="tx1"/>
              </a:solidFill>
            </a:endParaRPr>
          </a:p>
          <a:p>
            <a:pPr algn="just"/>
            <a:r>
              <a:rPr lang="en-GB" sz="1400" cap="none" dirty="0" smtClean="0">
                <a:solidFill>
                  <a:schemeClr val="tx1"/>
                </a:solidFill>
              </a:rPr>
              <a:t>…</a:t>
            </a:r>
            <a:endParaRPr lang="en-GB" sz="1400" cap="none" dirty="0">
              <a:solidFill>
                <a:schemeClr val="tx1"/>
              </a:solidFill>
            </a:endParaRP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4. In the event that [the Buyer] fails to punctually pay the Final Instalment guaranteed hereunder in accordance with the Contract or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fails to pay any interest thereon, and any such default continues for a period of fifteen (15) days, then, upon receipt by [the Guarantor] of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Obligee’s</a:t>
            </a:r>
            <a:r>
              <a:rPr lang="en-GB" sz="1400" cap="none" dirty="0">
                <a:solidFill>
                  <a:schemeClr val="tx1"/>
                </a:solidFill>
              </a:rPr>
              <a:t>] first written demand, [the Guarantor] shall immediately pay to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… </a:t>
            </a:r>
            <a:r>
              <a:rPr lang="en-GB" sz="1400" cap="none" dirty="0">
                <a:solidFill>
                  <a:schemeClr val="tx1"/>
                </a:solidFill>
              </a:rPr>
              <a:t>all unpaid Final [I]</a:t>
            </a:r>
            <a:r>
              <a:rPr lang="en-GB" sz="1400" cap="none" dirty="0" err="1">
                <a:solidFill>
                  <a:schemeClr val="tx1"/>
                </a:solidFill>
              </a:rPr>
              <a:t>nstalment</a:t>
            </a:r>
            <a:r>
              <a:rPr lang="en-GB" sz="1400" cap="none" dirty="0">
                <a:solidFill>
                  <a:schemeClr val="tx1"/>
                </a:solidFill>
              </a:rPr>
              <a:t>, together with the interest as specified in paragraph (3) hereof, without requesting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to take any further action, procedure or step against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or with respect to any other security which you may hold. </a:t>
            </a:r>
          </a:p>
          <a:p>
            <a:endParaRPr lang="en-GB" sz="1400" cap="none" dirty="0"/>
          </a:p>
          <a:p>
            <a:endParaRPr lang="en-GB" sz="1200" cap="none" dirty="0"/>
          </a:p>
        </p:txBody>
      </p:sp>
    </p:spTree>
    <p:extLst>
      <p:ext uri="{BB962C8B-B14F-4D97-AF65-F5344CB8AC3E}">
        <p14:creationId xmlns:p14="http://schemas.microsoft.com/office/powerpoint/2010/main" val="18973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91680" y="573881"/>
            <a:ext cx="7076025" cy="216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Parent </a:t>
            </a:r>
            <a:r>
              <a:rPr lang="en-GB" dirty="0">
                <a:solidFill>
                  <a:srgbClr val="FF0000"/>
                </a:solidFill>
              </a:rPr>
              <a:t>Guarantee – key </a:t>
            </a:r>
            <a:r>
              <a:rPr lang="en-GB" dirty="0" smtClean="0">
                <a:solidFill>
                  <a:srgbClr val="FF0000"/>
                </a:solidFill>
              </a:rPr>
              <a:t>terms continued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7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3705" y="1006078"/>
            <a:ext cx="8424000" cy="3725911"/>
          </a:xfrm>
        </p:spPr>
        <p:txBody>
          <a:bodyPr>
            <a:noAutofit/>
          </a:bodyPr>
          <a:lstStyle/>
          <a:p>
            <a:pPr algn="just"/>
            <a:r>
              <a:rPr lang="en-GB" sz="1400" cap="none" dirty="0" smtClean="0">
                <a:solidFill>
                  <a:schemeClr val="tx1"/>
                </a:solidFill>
              </a:rPr>
              <a:t>Clause 4 continued …</a:t>
            </a: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In the event that there exists dispute between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and </a:t>
            </a:r>
            <a:r>
              <a:rPr lang="en-GB" sz="1400" cap="none" dirty="0" smtClean="0">
                <a:solidFill>
                  <a:schemeClr val="tx1"/>
                </a:solidFill>
              </a:rPr>
              <a:t>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as to whether: </a:t>
            </a: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(</a:t>
            </a:r>
            <a:r>
              <a:rPr lang="en-GB" sz="1400" cap="none" dirty="0" err="1">
                <a:solidFill>
                  <a:schemeClr val="tx1"/>
                </a:solidFill>
              </a:rPr>
              <a:t>i</a:t>
            </a:r>
            <a:r>
              <a:rPr lang="en-GB" sz="1400" cap="none" dirty="0">
                <a:solidFill>
                  <a:schemeClr val="tx1"/>
                </a:solidFill>
              </a:rPr>
              <a:t>)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is liable to pay to </a:t>
            </a:r>
            <a:r>
              <a:rPr lang="en-GB" sz="1400" cap="none" dirty="0" smtClean="0">
                <a:solidFill>
                  <a:schemeClr val="tx1"/>
                </a:solidFill>
              </a:rPr>
              <a:t>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the Final Instalment; and </a:t>
            </a: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(ii</a:t>
            </a:r>
            <a:r>
              <a:rPr lang="en-GB" sz="1400" cap="none" dirty="0" smtClean="0">
                <a:solidFill>
                  <a:schemeClr val="tx1"/>
                </a:solidFill>
              </a:rPr>
              <a:t>)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is entitled to claim the Final Instalment from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Obligor], </a:t>
            </a:r>
            <a:endParaRPr lang="en-GB" sz="1400" cap="none" dirty="0">
              <a:solidFill>
                <a:schemeClr val="tx1"/>
              </a:solidFill>
            </a:endParaRP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and such dispute is submitted either by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or by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for arbitration in accordance with Clause 17 of the Contract, [the Guarantor] shall be entitled to withhold and defer payment until the arbitration award is published. [The Guarantor] shall not be obligated to make any payment to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unless the arbitration award orders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to pay the Final Instalment. If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fails to honour the award, then [the Guarantor] shall pay you to the extent the arbitration award orders.</a:t>
            </a:r>
          </a:p>
          <a:p>
            <a:pPr algn="just"/>
            <a:r>
              <a:rPr lang="en-GB" sz="1400" cap="none" dirty="0" smtClean="0">
                <a:solidFill>
                  <a:schemeClr val="tx1"/>
                </a:solidFill>
              </a:rPr>
              <a:t>…</a:t>
            </a:r>
          </a:p>
          <a:p>
            <a:pPr algn="just"/>
            <a:r>
              <a:rPr lang="en-GB" sz="1400" cap="none" dirty="0" smtClean="0">
                <a:solidFill>
                  <a:schemeClr val="tx1"/>
                </a:solidFill>
              </a:rPr>
              <a:t>7</a:t>
            </a:r>
            <a:r>
              <a:rPr lang="en-GB" sz="1400" cap="none" dirty="0">
                <a:solidFill>
                  <a:schemeClr val="tx1"/>
                </a:solidFill>
              </a:rPr>
              <a:t>. [The Guarantor’s] obligations under this guarantee shall not be affected or prejudiced by: </a:t>
            </a: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(a) any dispute between [the </a:t>
            </a:r>
            <a:r>
              <a:rPr lang="en-GB" sz="1400" cap="none" dirty="0" err="1" smtClean="0">
                <a:solidFill>
                  <a:schemeClr val="tx1"/>
                </a:solidFill>
              </a:rPr>
              <a:t>Obligee</a:t>
            </a:r>
            <a:r>
              <a:rPr lang="en-GB" sz="1400" cap="none" dirty="0" smtClean="0">
                <a:solidFill>
                  <a:schemeClr val="tx1"/>
                </a:solidFill>
              </a:rPr>
              <a:t>] </a:t>
            </a:r>
            <a:r>
              <a:rPr lang="en-GB" sz="1400" cap="none" dirty="0">
                <a:solidFill>
                  <a:schemeClr val="tx1"/>
                </a:solidFill>
              </a:rPr>
              <a:t>and [the </a:t>
            </a:r>
            <a:r>
              <a:rPr lang="en-GB" sz="1400" cap="none" dirty="0" smtClean="0">
                <a:solidFill>
                  <a:schemeClr val="tx1"/>
                </a:solidFill>
              </a:rPr>
              <a:t>Obligor] </a:t>
            </a:r>
            <a:r>
              <a:rPr lang="en-GB" sz="1400" cap="none" dirty="0">
                <a:solidFill>
                  <a:schemeClr val="tx1"/>
                </a:solidFill>
              </a:rPr>
              <a:t>under the Contract; … </a:t>
            </a: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… </a:t>
            </a:r>
          </a:p>
          <a:p>
            <a:pPr algn="just"/>
            <a:r>
              <a:rPr lang="en-GB" sz="1400" cap="none" dirty="0">
                <a:solidFill>
                  <a:schemeClr val="tx1"/>
                </a:solidFill>
              </a:rPr>
              <a:t>(c) any variation or extension of their terms thereof;</a:t>
            </a:r>
          </a:p>
        </p:txBody>
      </p:sp>
    </p:spTree>
    <p:extLst>
      <p:ext uri="{BB962C8B-B14F-4D97-AF65-F5344CB8AC3E}">
        <p14:creationId xmlns:p14="http://schemas.microsoft.com/office/powerpoint/2010/main" val="7800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94897" y="564242"/>
            <a:ext cx="7272808" cy="216000"/>
          </a:xfrm>
        </p:spPr>
        <p:txBody>
          <a:bodyPr/>
          <a:lstStyle/>
          <a:p>
            <a:r>
              <a:rPr lang="en-GB" dirty="0" smtClean="0"/>
              <a:t>Terms making Parent guarantee “on demand” and the </a:t>
            </a:r>
            <a:r>
              <a:rPr lang="en-GB" dirty="0" err="1" smtClean="0"/>
              <a:t>cmac</a:t>
            </a:r>
            <a:r>
              <a:rPr lang="en-GB" dirty="0" smtClean="0"/>
              <a:t> form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8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88407586"/>
              </p:ext>
            </p:extLst>
          </p:nvPr>
        </p:nvGraphicFramePr>
        <p:xfrm>
          <a:off x="467544" y="1006476"/>
          <a:ext cx="8064896" cy="3725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684855777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212987925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35475869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80912566"/>
                    </a:ext>
                  </a:extLst>
                </a:gridCol>
              </a:tblGrid>
              <a:tr h="28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Clause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Parent Guarantee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Court of Appeal held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Similar to CMAC Form?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591353683"/>
                  </a:ext>
                </a:extLst>
              </a:tr>
              <a:tr h="41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 and 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“ABSOLUTELY and UNCONDITIONALLY”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These words would convey to a businessman is that the obligations were not conditional on the liability of the Buyer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 – clause 1 and 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4073951722"/>
                  </a:ext>
                </a:extLst>
              </a:tr>
              <a:tr h="41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"[as primary obligor] and not merely as the surety"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The second half of the same phrase as above is a clear indication that the document is </a:t>
                      </a:r>
                      <a:r>
                        <a:rPr lang="en-GB" sz="900" u="sng">
                          <a:effectLst/>
                        </a:rPr>
                        <a:t>not</a:t>
                      </a:r>
                      <a:r>
                        <a:rPr lang="en-GB" sz="900">
                          <a:effectLst/>
                        </a:rPr>
                        <a:t> a surety guarantee.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 – "and not a guarantor only" – clauses 1 and 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3438321971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“upon receipt by us of your first written demand”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Payment against demand is the hallmark of an "on demand" guarantee.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 – clause 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1964854484"/>
                  </a:ext>
                </a:extLst>
              </a:tr>
              <a:tr h="412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“[upon receipt by us of your first written demand] we shall immediately pay to you...”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Immediate payment would not be appropriate in the case of a "see to it" guarantee.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Yes – "punctually" in clauses 1 and 3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4095070129"/>
                  </a:ext>
                </a:extLst>
              </a:tr>
              <a:tr h="550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7(a)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"[The Guarantor’s] obligations under this guarantee shall not be affected or prejudiced by: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(a) any dispute between [the Obligee] and [the Obligor] under the Contract"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This would in my view put beyond argument that the instrument is not a surety guarantee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Yes – clause 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4287978993"/>
                  </a:ext>
                </a:extLst>
              </a:tr>
              <a:tr h="688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"In the event that there exists dispute between [the Obligor] and [the Obligee] … and such dispute is submitted either by [the Obligor] or by [the Obligee] for arbitration … [the Guarantor] shall be entitled to withhold and defer payment until the arbitration award is published."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It is a carve out of what is otherwise a demand guarantee, modifying the parties’ rights and obligations in the event that it is triggered in accordance with its terms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No. 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770899016"/>
                  </a:ext>
                </a:extLst>
              </a:tr>
              <a:tr h="550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Clause 10 limits the interest payable to 60 days’ worth.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This envisages prompt payment on demand, not the lengthy delay which might be contemplated to resolve a dispute about the Obligor's liability.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Yes – </a:t>
                      </a:r>
                      <a:r>
                        <a:rPr lang="en-GB" sz="900">
                          <a:effectLst/>
                        </a:rPr>
                        <a:t>clause </a:t>
                      </a:r>
                      <a:r>
                        <a:rPr lang="en-GB" sz="900" smtClean="0">
                          <a:effectLst/>
                        </a:rPr>
                        <a:t>10.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864" marR="53864" marT="0" marB="0"/>
                </a:tc>
                <a:extLst>
                  <a:ext uri="{0D108BD9-81ED-4DB2-BD59-A6C34878D82A}">
                    <a16:rowId xmlns:a16="http://schemas.microsoft.com/office/drawing/2014/main" val="2103028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6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91098" y="915566"/>
            <a:ext cx="8660201" cy="216000"/>
          </a:xfrm>
        </p:spPr>
        <p:txBody>
          <a:bodyPr/>
          <a:lstStyle/>
          <a:p>
            <a:r>
              <a:rPr lang="en-GB" dirty="0"/>
              <a:t>BIMCO NEWBUILDCON standard Newbuilding Contract (2007</a:t>
            </a:r>
            <a:r>
              <a:rPr lang="en-GB" dirty="0" smtClean="0"/>
              <a:t>) - annex a(iii)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3705" y="915566"/>
            <a:ext cx="8044719" cy="3681513"/>
          </a:xfrm>
        </p:spPr>
        <p:txBody>
          <a:bodyPr/>
          <a:lstStyle/>
          <a:p>
            <a:endParaRPr lang="en-GB" cap="none" dirty="0" smtClean="0"/>
          </a:p>
          <a:p>
            <a:pPr algn="just"/>
            <a:endParaRPr lang="en-GB" cap="none" dirty="0" smtClean="0">
              <a:solidFill>
                <a:srgbClr val="002060"/>
              </a:solidFill>
            </a:endParaRPr>
          </a:p>
          <a:p>
            <a:pPr algn="just"/>
            <a:r>
              <a:rPr lang="en-GB" cap="none" dirty="0" smtClean="0">
                <a:solidFill>
                  <a:srgbClr val="002060"/>
                </a:solidFill>
              </a:rPr>
              <a:t>Clause 5:-</a:t>
            </a:r>
          </a:p>
          <a:p>
            <a:pPr algn="just"/>
            <a:endParaRPr lang="en-GB" cap="none" dirty="0" smtClean="0">
              <a:solidFill>
                <a:srgbClr val="002060"/>
              </a:solidFill>
            </a:endParaRPr>
          </a:p>
          <a:p>
            <a:pPr algn="just"/>
            <a:r>
              <a:rPr lang="en-GB" cap="none" dirty="0" smtClean="0">
                <a:solidFill>
                  <a:srgbClr val="002060"/>
                </a:solidFill>
              </a:rPr>
              <a:t>"</a:t>
            </a:r>
            <a:r>
              <a:rPr lang="en-GB" i="1" cap="none" dirty="0">
                <a:solidFill>
                  <a:srgbClr val="002060"/>
                </a:solidFill>
              </a:rPr>
              <a:t>Notwithstanding the other terms of this Guarantee, if within twenty-eight (28) days after our receipt of a Demand we receive written notice from you or the Builder </a:t>
            </a:r>
            <a:r>
              <a:rPr lang="en-GB" cap="none" dirty="0">
                <a:solidFill>
                  <a:srgbClr val="002060"/>
                </a:solidFill>
              </a:rPr>
              <a:t>[here, the Buyer] </a:t>
            </a:r>
            <a:r>
              <a:rPr lang="en-GB" i="1" cap="none" dirty="0">
                <a:solidFill>
                  <a:srgbClr val="002060"/>
                </a:solidFill>
              </a:rPr>
              <a:t>stating that your claim for repayment of any sums referred to in the Demand has been disputed and that such dispute will be resolved in accordance with the Contract … then we shall not be obliged to make any payment to you under this Guarantee until thirty (30) days after delivery of the final </a:t>
            </a:r>
            <a:r>
              <a:rPr lang="en-GB" i="1" cap="none" dirty="0" err="1">
                <a:solidFill>
                  <a:srgbClr val="002060"/>
                </a:solidFill>
              </a:rPr>
              <a:t>unappealable</a:t>
            </a:r>
            <a:r>
              <a:rPr lang="en-GB" i="1" cap="none" dirty="0">
                <a:solidFill>
                  <a:srgbClr val="002060"/>
                </a:solidFill>
              </a:rPr>
              <a:t> judgment; or in the event that the court remits the matter to the arbitrator, until thirty (3) Days after delivery of the final </a:t>
            </a:r>
            <a:r>
              <a:rPr lang="en-GB" i="1" cap="none" dirty="0" err="1">
                <a:solidFill>
                  <a:srgbClr val="002060"/>
                </a:solidFill>
              </a:rPr>
              <a:t>unappealable</a:t>
            </a:r>
            <a:r>
              <a:rPr lang="en-GB" i="1" cap="none" dirty="0">
                <a:solidFill>
                  <a:srgbClr val="002060"/>
                </a:solidFill>
              </a:rPr>
              <a:t> judgment</a:t>
            </a:r>
            <a:r>
              <a:rPr lang="en-GB" cap="none" dirty="0">
                <a:solidFill>
                  <a:srgbClr val="002060"/>
                </a:solidFill>
              </a:rPr>
              <a:t>."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1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R" val="Aerospace"/>
  <p:tag name="SECTORTEXT" val="Aerospace"/>
  <p:tag name="SECTORIMAGE" val="Jet Engine.png"/>
  <p:tag name="PRESENTATIONVALID" val="True"/>
  <p:tag name="PRESENTATIONVERSION" val="1.08"/>
</p:tagLst>
</file>

<file path=ppt/theme/theme1.xml><?xml version="1.0" encoding="utf-8"?>
<a:theme xmlns:a="http://schemas.openxmlformats.org/drawingml/2006/main" name="Orang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C76D8171-4889-4CFB-B6C4-CE77B8B3660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CBEA78B8-D031-47EB-93AA-46CAA0A26833}"/>
    </a:ext>
  </a:extLst>
</a:theme>
</file>

<file path=ppt/theme/theme3.xml><?xml version="1.0" encoding="utf-8"?>
<a:theme xmlns:a="http://schemas.openxmlformats.org/drawingml/2006/main" name="Light blue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8DF3189A-712B-4C14-9555-B246D9E571E8}"/>
    </a:ext>
  </a:extLst>
</a:theme>
</file>

<file path=ppt/theme/theme4.xml><?xml version="1.0" encoding="utf-8"?>
<a:theme xmlns:a="http://schemas.openxmlformats.org/drawingml/2006/main" name="Green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B7CAB05D-BE78-4A86-B1C6-F3710FFCAE03}"/>
    </a:ext>
  </a:extLst>
</a:theme>
</file>

<file path=ppt/theme/theme5.xml><?xml version="1.0" encoding="utf-8"?>
<a:theme xmlns:a="http://schemas.openxmlformats.org/drawingml/2006/main" name="Orange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BFA0516A-082B-4F7B-8F46-35BD1F61ECA7}"/>
    </a:ext>
  </a:extLst>
</a:theme>
</file>

<file path=ppt/theme/theme6.xml><?xml version="1.0" encoding="utf-8"?>
<a:theme xmlns:a="http://schemas.openxmlformats.org/drawingml/2006/main" name="Dark blue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CD1A876F-AD2B-4525-96A4-D22F428BC4CD}"/>
    </a:ext>
  </a:extLst>
</a:theme>
</file>

<file path=ppt/theme/theme7.xml><?xml version="1.0" encoding="utf-8"?>
<a:theme xmlns:a="http://schemas.openxmlformats.org/drawingml/2006/main" name="Light blue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EF307C3C-FD2F-4144-BB92-FF2CB8F73FA9}"/>
    </a:ext>
  </a:extLst>
</a:theme>
</file>

<file path=ppt/theme/theme8.xml><?xml version="1.0" encoding="utf-8"?>
<a:theme xmlns:a="http://schemas.openxmlformats.org/drawingml/2006/main" name="Green - No Logo">
  <a:themeElements>
    <a:clrScheme name="HFW Orange">
      <a:dk1>
        <a:srgbClr val="48525A"/>
      </a:dk1>
      <a:lt1>
        <a:srgbClr val="FFFFFF"/>
      </a:lt1>
      <a:dk2>
        <a:srgbClr val="FC4C02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2938A943-7B4B-40B4-AF59-03ECF9F18666}"/>
    </a:ext>
  </a:extLst>
</a:theme>
</file>

<file path=ppt/theme/theme9.xml><?xml version="1.0" encoding="utf-8"?>
<a:theme xmlns:a="http://schemas.openxmlformats.org/drawingml/2006/main" name="Covers">
  <a:themeElements>
    <a:clrScheme name="HFW Dark Blue">
      <a:dk1>
        <a:srgbClr val="48525A"/>
      </a:dk1>
      <a:lt1>
        <a:srgbClr val="FFFFFF"/>
      </a:lt1>
      <a:dk2>
        <a:srgbClr val="00205B"/>
      </a:dk2>
      <a:lt2>
        <a:srgbClr val="DED4CB"/>
      </a:lt2>
      <a:accent1>
        <a:srgbClr val="00205B"/>
      </a:accent1>
      <a:accent2>
        <a:srgbClr val="FC4C02"/>
      </a:accent2>
      <a:accent3>
        <a:srgbClr val="2D7572"/>
      </a:accent3>
      <a:accent4>
        <a:srgbClr val="8DC8E8"/>
      </a:accent4>
      <a:accent5>
        <a:srgbClr val="DED4CB"/>
      </a:accent5>
      <a:accent6>
        <a:srgbClr val="AADBD7"/>
      </a:accent6>
      <a:hlink>
        <a:srgbClr val="00205B"/>
      </a:hlink>
      <a:folHlink>
        <a:srgbClr val="DED4C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5B">
            <a:alpha val="58039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W presentation v1.potx" id="{CEE3F6E7-6DF7-4EF1-92A0-2CE3866C1CA3}" vid="{3B9FE59D-C83E-4745-94DD-4975170CB4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HFW presentation v1</Template>
  <TotalTime>1310</TotalTime>
  <Words>1896</Words>
  <Application>Microsoft Office PowerPoint</Application>
  <PresentationFormat>On-screen Show (16:9)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黑体</vt:lpstr>
      <vt:lpstr>Arial</vt:lpstr>
      <vt:lpstr>Calibri</vt:lpstr>
      <vt:lpstr>Times New Roman</vt:lpstr>
      <vt:lpstr>Orange</vt:lpstr>
      <vt:lpstr>Dark blue</vt:lpstr>
      <vt:lpstr>Light blue</vt:lpstr>
      <vt:lpstr>Green</vt:lpstr>
      <vt:lpstr>Orange - No Logo</vt:lpstr>
      <vt:lpstr>Dark blue - No Logo</vt:lpstr>
      <vt:lpstr>Light blue - No Logo</vt:lpstr>
      <vt:lpstr>Green - No Logo</vt:lpstr>
      <vt:lpstr>Covers</vt:lpstr>
      <vt:lpstr>Presentation to CMAC: 18 August 2021  A Chinese Shipyard in the English Courts: the Court of Appeal decision in Shanghai Shipyard -v- Reignwood [2021] EWCA Civ 1147  Nicholas Poynder (HFW Shanghai, Partner） E-mail: nicholas.poynder@hfw.com  Jenny Chester (HFW Shanghai, Senior Manager) E-mail: jenny.chester@hfw.com </vt:lpstr>
      <vt:lpstr>SLIDE 2</vt:lpstr>
      <vt:lpstr>Slide 3</vt:lpstr>
      <vt:lpstr>Slide 4 “see to it” vs ‘on demand” guarantees compared</vt:lpstr>
      <vt:lpstr>Slide 5</vt:lpstr>
      <vt:lpstr>Slide 6</vt:lpstr>
      <vt:lpstr>Slide 7</vt:lpstr>
      <vt:lpstr>SLIDE 8</vt:lpstr>
      <vt:lpstr>Slide 9</vt:lpstr>
      <vt:lpstr>PowerPoint Presentation</vt:lpstr>
    </vt:vector>
  </TitlesOfParts>
  <Company>HFW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Chen</dc:creator>
  <cp:lastModifiedBy>Sissy Zhu</cp:lastModifiedBy>
  <cp:revision>19</cp:revision>
  <cp:lastPrinted>2021-08-18T05:04:35Z</cp:lastPrinted>
  <dcterms:created xsi:type="dcterms:W3CDTF">2021-08-16T07:46:58Z</dcterms:created>
  <dcterms:modified xsi:type="dcterms:W3CDTF">2021-08-18T05:05:12Z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2.0</vt:lpwstr>
  </property>
</Properties>
</file>